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8" r:id="rId11"/>
    <p:sldId id="269" r:id="rId12"/>
    <p:sldId id="30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6AC90-4254-4CA9-9F64-568F87F2D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4DB9AF-C61E-41D1-AE01-136F4F8B32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2BC7A-42DC-454D-AEAB-CF447B891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8C55-07CA-44A4-8DA9-1A465DE2830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E0555-CD0C-4FDD-8C06-FB6EF120C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7AB88-619C-46A7-A730-0F87A97D5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8A21-9AEE-4F82-9DB0-C67ACA61B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18409"/>
      </p:ext>
    </p:extLst>
  </p:cSld>
  <p:clrMapOvr>
    <a:masterClrMapping/>
  </p:clrMapOvr>
  <p:transition spd="med" advClick="0" advTm="4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A0BCB-1ABD-400C-946E-F3BF404D4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CB81B-72A3-4100-AA8D-D4D8B3AA9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05517E-5925-42D8-8B4A-12606A714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8C55-07CA-44A4-8DA9-1A465DE2830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FB5CF-40F1-4E51-BAC0-1D7A03A41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F078D-458E-4B98-AE26-91CC5A73B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8A21-9AEE-4F82-9DB0-C67ACA61B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759294"/>
      </p:ext>
    </p:extLst>
  </p:cSld>
  <p:clrMapOvr>
    <a:masterClrMapping/>
  </p:clrMapOvr>
  <p:transition spd="med" advClick="0" advTm="4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2B366-23E1-4EC5-852F-F15D3FE02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9898D-A557-4B54-A4C3-7FE41C2ED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EE91D-4C5A-4649-80F5-42AA99ADC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8C55-07CA-44A4-8DA9-1A465DE2830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9B3C6-CC36-434D-85DC-4F2CDA149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CA3DC-A46E-4861-9499-A727B3B74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8A21-9AEE-4F82-9DB0-C67ACA61B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7216"/>
      </p:ext>
    </p:extLst>
  </p:cSld>
  <p:clrMapOvr>
    <a:masterClrMapping/>
  </p:clrMapOvr>
  <p:transition spd="med" advClick="0" advTm="4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F5084-E22D-410E-8E71-44CF2E5BD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D558A-2517-4A8F-BB7B-3A4B4E7B9D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6375E8-E0FD-4C90-B735-1F91B2684B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FD832D-999C-48BD-856D-1A9D10D32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8C55-07CA-44A4-8DA9-1A465DE2830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AA0CB-6BC2-4431-BC5D-84E3A220B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26323-927F-43FB-A3AF-4ACA893ED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8A21-9AEE-4F82-9DB0-C67ACA61B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24410"/>
      </p:ext>
    </p:extLst>
  </p:cSld>
  <p:clrMapOvr>
    <a:masterClrMapping/>
  </p:clrMapOvr>
  <p:transition spd="med" advClick="0" advTm="4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06D2E-9D65-4FDC-8A7A-F66593BDC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3277F-F357-4561-BFC0-2FB5E0DF8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8ED7CA-5F86-4A26-8ABC-BD0E4FD91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64971F-9D34-4004-9955-23AF438EBD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BC4943-E2EE-42A0-B832-05D632626D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A290C6-B18D-40AA-90FF-B21171765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8C55-07CA-44A4-8DA9-1A465DE2830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231CED-D9BE-4215-BE52-3EC62ACF9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688585-B6A6-4D3F-B233-EF9EF9B99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8A21-9AEE-4F82-9DB0-C67ACA61B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72487"/>
      </p:ext>
    </p:extLst>
  </p:cSld>
  <p:clrMapOvr>
    <a:masterClrMapping/>
  </p:clrMapOvr>
  <p:transition spd="med" advClick="0" advTm="4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E5928-14C4-4E11-904E-8687D9AA2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EE39F2-0334-4771-98FD-70300C109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8C55-07CA-44A4-8DA9-1A465DE2830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DEB7A1-B181-48FF-A888-43C5FA6C4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A76B22-37BD-4DA5-90F3-613B88D25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8A21-9AEE-4F82-9DB0-C67ACA61B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049889"/>
      </p:ext>
    </p:extLst>
  </p:cSld>
  <p:clrMapOvr>
    <a:masterClrMapping/>
  </p:clrMapOvr>
  <p:transition spd="med" advClick="0" advTm="4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1A86CD-802C-4D5E-8E10-371BF02E4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8C55-07CA-44A4-8DA9-1A465DE2830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37532C-7188-40C3-A25C-E068E0C92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37A5BA-B9A6-405A-A695-E53B69744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8A21-9AEE-4F82-9DB0-C67ACA61B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511609"/>
      </p:ext>
    </p:extLst>
  </p:cSld>
  <p:clrMapOvr>
    <a:masterClrMapping/>
  </p:clrMapOvr>
  <p:transition spd="med" advClick="0" advTm="4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C234C-ED41-4845-AD16-23E67870E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31F44-ACE2-4E0C-9D0A-CC1A6C1DF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5DE9F-95B5-43DB-9699-76CB45F9E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2C726E-7B04-4A1F-837B-A56E69A34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8C55-07CA-44A4-8DA9-1A465DE2830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54C788-5A28-4393-9BCA-BFD41FDD6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7E502-9E90-46E7-B7F8-267DE36C6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8A21-9AEE-4F82-9DB0-C67ACA61B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0964"/>
      </p:ext>
    </p:extLst>
  </p:cSld>
  <p:clrMapOvr>
    <a:masterClrMapping/>
  </p:clrMapOvr>
  <p:transition spd="med" advClick="0" advTm="4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CCA5A-9DC3-4E5C-84E4-B75DFC849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3B0D58-D621-4FB4-AAFE-C5095E45F8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8D2F8-C062-47B2-B4FE-65F7AA23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F75646-8CCB-40CF-BCB9-EF4A42A3D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8C55-07CA-44A4-8DA9-1A465DE2830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3319C8-DFCE-4178-97CA-3D6585E16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DCA74F-A5C7-45AA-A4C7-E35B0715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8A21-9AEE-4F82-9DB0-C67ACA61B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791852"/>
      </p:ext>
    </p:extLst>
  </p:cSld>
  <p:clrMapOvr>
    <a:masterClrMapping/>
  </p:clrMapOvr>
  <p:transition spd="med" advClick="0" advTm="4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BA8EE-ED65-4869-87BF-EEB64FBD2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4E5FD8-FE76-40AD-92DE-10167B65C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4C825-167E-45CC-886F-F530E286F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8C55-07CA-44A4-8DA9-1A465DE2830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4E8D0-60A3-478D-BB39-D9106D4DB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F1EDB-E80E-4C84-92BD-9424CB68F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8A21-9AEE-4F82-9DB0-C67ACA61B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27910"/>
      </p:ext>
    </p:extLst>
  </p:cSld>
  <p:clrMapOvr>
    <a:masterClrMapping/>
  </p:clrMapOvr>
  <p:transition spd="med" advClick="0" advTm="4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486B93-33A6-401C-A1AA-ADCA090439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CF8CEB-6634-4AF1-BD7E-DC4A0657AE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F0D77-95C3-4250-BA6A-93CC94CF7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8C55-07CA-44A4-8DA9-1A465DE2830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6EF7B-8018-4DDC-A744-E35996C6F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3969B-2C53-4F1D-A561-18F9C7335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8A21-9AEE-4F82-9DB0-C67ACA61B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36075"/>
      </p:ext>
    </p:extLst>
  </p:cSld>
  <p:clrMapOvr>
    <a:masterClrMapping/>
  </p:clrMapOvr>
  <p:transition spd="med" advClick="0" advTm="4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2BEF53-FB4A-4E15-B9DA-77413C197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7AD26-2F46-4BC7-9564-DDD35A99D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1A905-6E8E-4BDD-93AD-9D64B56F3F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68C55-07CA-44A4-8DA9-1A465DE28302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B0E2B-C8CB-4FA3-8A1D-5603D61C54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14A5B-7318-4F64-848A-A5429B2CD8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F8A21-9AEE-4F82-9DB0-C67ACA61B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58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4500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microsoft.com/office/2007/relationships/media" Target="../media/media2.mp3"/><Relationship Id="rId7" Type="http://schemas.openxmlformats.org/officeDocument/2006/relationships/image" Target="../media/image2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9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microsoft.com/office/2007/relationships/media" Target="../media/media4.mp3"/><Relationship Id="rId7" Type="http://schemas.openxmlformats.org/officeDocument/2006/relationships/image" Target="../media/image4.jpe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9.xml"/><Relationship Id="rId4" Type="http://schemas.openxmlformats.org/officeDocument/2006/relationships/audio" Target="../media/media4.mp3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microsoft.com/office/2007/relationships/media" Target="../media/media6.mp3"/><Relationship Id="rId7" Type="http://schemas.openxmlformats.org/officeDocument/2006/relationships/image" Target="../media/image6.jpe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9.xml"/><Relationship Id="rId4" Type="http://schemas.openxmlformats.org/officeDocument/2006/relationships/audio" Target="../media/media6.mp3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1.jpe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3.jpeg"/><Relationship Id="rId5" Type="http://schemas.openxmlformats.org/officeDocument/2006/relationships/image" Target="../media/image1.pn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5.jpg"/><Relationship Id="rId5" Type="http://schemas.openxmlformats.org/officeDocument/2006/relationships/image" Target="../media/image1.pn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microsoft.com/office/2007/relationships/media" Target="../media/media11.mp3"/><Relationship Id="rId7" Type="http://schemas.openxmlformats.org/officeDocument/2006/relationships/image" Target="../media/image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6.jpg"/><Relationship Id="rId5" Type="http://schemas.openxmlformats.org/officeDocument/2006/relationships/slideLayout" Target="../slideLayouts/slideLayout9.xml"/><Relationship Id="rId4" Type="http://schemas.openxmlformats.org/officeDocument/2006/relationships/audio" Target="../media/media11.mp3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microsoft.com/office/2007/relationships/media" Target="../media/media13.mp3"/><Relationship Id="rId7" Type="http://schemas.openxmlformats.org/officeDocument/2006/relationships/image" Target="../media/image18.jpe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9.xml"/><Relationship Id="rId4" Type="http://schemas.openxmlformats.org/officeDocument/2006/relationships/audio" Target="../media/media13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1.png"/><Relationship Id="rId4" Type="http://schemas.openxmlformats.org/officeDocument/2006/relationships/image" Target="../media/image20.web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1.jpe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4.jpe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16559-2F69-4CBF-BCCC-AA53FF2D8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286" y="457200"/>
            <a:ext cx="5036706" cy="1600200"/>
          </a:xfrm>
        </p:spPr>
        <p:txBody>
          <a:bodyPr>
            <a:noAutofit/>
          </a:bodyPr>
          <a:lstStyle/>
          <a:p>
            <a:r>
              <a:rPr lang="en-US" sz="6000" dirty="0"/>
              <a:t>Feeder Birds of Cossayuna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86CCD-2D8B-43AF-9A56-6A191EEFA8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7125" y="1751806"/>
            <a:ext cx="3413009" cy="3811588"/>
          </a:xfrm>
        </p:spPr>
        <p:txBody>
          <a:bodyPr/>
          <a:lstStyle/>
          <a:p>
            <a:endParaRPr lang="en-US" dirty="0"/>
          </a:p>
          <a:p>
            <a:pPr algn="ctr"/>
            <a:r>
              <a:rPr lang="en-US" sz="3600" dirty="0"/>
              <a:t>Black-Capped Chickadee</a:t>
            </a:r>
          </a:p>
        </p:txBody>
      </p:sp>
      <p:pic>
        <p:nvPicPr>
          <p:cNvPr id="9" name="Black-capped Chickadee 01 Song US-NY">
            <a:hlinkClick r:id="" action="ppaction://media"/>
            <a:extLst>
              <a:ext uri="{FF2B5EF4-FFF2-40B4-BE49-F238E27FC236}">
                <a16:creationId xmlns:a16="http://schemas.microsoft.com/office/drawing/2014/main" id="{415F026D-A9FE-44EE-874E-5FAE24F759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39061" y="1898254"/>
            <a:ext cx="609600" cy="609600"/>
          </a:xfrm>
          <a:prstGeom prst="rect">
            <a:avLst/>
          </a:prstGeom>
        </p:spPr>
      </p:pic>
      <p:pic>
        <p:nvPicPr>
          <p:cNvPr id="10" name="Black-capped Chickadee 08 Calls US-NY">
            <a:hlinkClick r:id="" action="ppaction://media"/>
            <a:extLst>
              <a:ext uri="{FF2B5EF4-FFF2-40B4-BE49-F238E27FC236}">
                <a16:creationId xmlns:a16="http://schemas.microsoft.com/office/drawing/2014/main" id="{CE4BF332-D3D6-4166-A39B-C5DDB10203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70909" y="2675329"/>
            <a:ext cx="609600" cy="609600"/>
          </a:xfrm>
          <a:prstGeom prst="rect">
            <a:avLst/>
          </a:prstGeom>
        </p:spPr>
      </p:pic>
      <p:pic>
        <p:nvPicPr>
          <p:cNvPr id="6146" name="Picture 2" descr="Chickadees are fearless balls of fluff">
            <a:extLst>
              <a:ext uri="{FF2B5EF4-FFF2-40B4-BE49-F238E27FC236}">
                <a16:creationId xmlns:a16="http://schemas.microsoft.com/office/drawing/2014/main" id="{33137F95-20CA-46B1-B556-BE4F624F9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5" y="3505201"/>
            <a:ext cx="4605867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s the chickadee population in decline in Michigan? | Michigan Radio">
            <a:extLst>
              <a:ext uri="{FF2B5EF4-FFF2-40B4-BE49-F238E27FC236}">
                <a16:creationId xmlns:a16="http://schemas.microsoft.com/office/drawing/2014/main" id="{19E4F291-0371-4034-9F7B-6043A1D75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97" y="774672"/>
            <a:ext cx="4798503" cy="380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011119"/>
      </p:ext>
    </p:extLst>
  </p:cSld>
  <p:clrMapOvr>
    <a:masterClrMapping/>
  </p:clrMapOvr>
  <p:transition spd="med" advClick="0" advTm="4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4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244B8-4085-431F-9592-5AD36F39A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452" y="987243"/>
            <a:ext cx="3932237" cy="1047138"/>
          </a:xfrm>
        </p:spPr>
        <p:txBody>
          <a:bodyPr/>
          <a:lstStyle/>
          <a:p>
            <a:endParaRPr lang="en-US" dirty="0"/>
          </a:p>
          <a:p>
            <a:pPr algn="ctr"/>
            <a:r>
              <a:rPr lang="en-US" sz="3600" dirty="0"/>
              <a:t>Tufted Titmouse</a:t>
            </a:r>
          </a:p>
        </p:txBody>
      </p:sp>
      <p:pic>
        <p:nvPicPr>
          <p:cNvPr id="7" name="Tufted Titmouse 01 Song US-NY">
            <a:hlinkClick r:id="" action="ppaction://media"/>
            <a:extLst>
              <a:ext uri="{FF2B5EF4-FFF2-40B4-BE49-F238E27FC236}">
                <a16:creationId xmlns:a16="http://schemas.microsoft.com/office/drawing/2014/main" id="{770E32A5-B394-453F-9C49-DEE8E9223B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87185" y="2133781"/>
            <a:ext cx="609600" cy="609600"/>
          </a:xfrm>
          <a:prstGeom prst="rect">
            <a:avLst/>
          </a:prstGeom>
        </p:spPr>
      </p:pic>
      <p:pic>
        <p:nvPicPr>
          <p:cNvPr id="8" name="Tufted Titmouse 08 Calls US-WV">
            <a:hlinkClick r:id="" action="ppaction://media"/>
            <a:extLst>
              <a:ext uri="{FF2B5EF4-FFF2-40B4-BE49-F238E27FC236}">
                <a16:creationId xmlns:a16="http://schemas.microsoft.com/office/drawing/2014/main" id="{8C76BECF-6F28-443A-9744-FE33E212DBC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00951" y="2119709"/>
            <a:ext cx="609600" cy="609600"/>
          </a:xfrm>
          <a:prstGeom prst="rect">
            <a:avLst/>
          </a:prstGeom>
        </p:spPr>
      </p:pic>
      <p:pic>
        <p:nvPicPr>
          <p:cNvPr id="7170" name="Picture 2" descr="Tufted Titmouse - eBird">
            <a:extLst>
              <a:ext uri="{FF2B5EF4-FFF2-40B4-BE49-F238E27FC236}">
                <a16:creationId xmlns:a16="http://schemas.microsoft.com/office/drawing/2014/main" id="{39B9DFD4-F918-4996-87D5-D135FDB38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957" y="872455"/>
            <a:ext cx="5173211" cy="387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Tufted Titmouse - Backyard Birds - Wild About Birds">
            <a:extLst>
              <a:ext uri="{FF2B5EF4-FFF2-40B4-BE49-F238E27FC236}">
                <a16:creationId xmlns:a16="http://schemas.microsoft.com/office/drawing/2014/main" id="{D7AB2A85-C937-4273-B277-0E2EBA38A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39" y="3252175"/>
            <a:ext cx="3790950" cy="32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692620"/>
      </p:ext>
    </p:extLst>
  </p:cSld>
  <p:clrMapOvr>
    <a:masterClrMapping/>
  </p:clrMapOvr>
  <p:transition spd="med" advClick="0" advTm="4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7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05998F-6693-4B0F-9D57-51DA3929F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6136" y="715161"/>
            <a:ext cx="3932237" cy="1231085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White-Breasted Nuthatch</a:t>
            </a:r>
          </a:p>
        </p:txBody>
      </p:sp>
      <p:pic>
        <p:nvPicPr>
          <p:cNvPr id="7" name="White-breasted Nuthatch 01 Song (Eastern) US-WV">
            <a:hlinkClick r:id="" action="ppaction://media"/>
            <a:extLst>
              <a:ext uri="{FF2B5EF4-FFF2-40B4-BE49-F238E27FC236}">
                <a16:creationId xmlns:a16="http://schemas.microsoft.com/office/drawing/2014/main" id="{348D5BA0-D1C5-4FE9-96F4-6709D542B1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57550" y="1221703"/>
            <a:ext cx="609600" cy="609600"/>
          </a:xfrm>
          <a:prstGeom prst="rect">
            <a:avLst/>
          </a:prstGeom>
        </p:spPr>
      </p:pic>
      <p:pic>
        <p:nvPicPr>
          <p:cNvPr id="8" name="White-breasted Nuthatch 04 Calls (Eastern) US-NY">
            <a:hlinkClick r:id="" action="ppaction://media"/>
            <a:extLst>
              <a:ext uri="{FF2B5EF4-FFF2-40B4-BE49-F238E27FC236}">
                <a16:creationId xmlns:a16="http://schemas.microsoft.com/office/drawing/2014/main" id="{D7A1042A-4468-4D4A-9C54-67764351B9F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44038" y="2353541"/>
            <a:ext cx="609600" cy="609600"/>
          </a:xfrm>
          <a:prstGeom prst="rect">
            <a:avLst/>
          </a:prstGeom>
        </p:spPr>
      </p:pic>
      <p:pic>
        <p:nvPicPr>
          <p:cNvPr id="38914" name="Picture 2" descr="Bird Feature: White-breasted Nuthatch – natureswaybirds.com">
            <a:extLst>
              <a:ext uri="{FF2B5EF4-FFF2-40B4-BE49-F238E27FC236}">
                <a16:creationId xmlns:a16="http://schemas.microsoft.com/office/drawing/2014/main" id="{966A8828-4C50-4D52-8A62-F727CEFD2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499" y="1038225"/>
            <a:ext cx="191452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8" name="Picture 6" descr="White-Breasted Nuthatch | Coniferous Forest">
            <a:extLst>
              <a:ext uri="{FF2B5EF4-FFF2-40B4-BE49-F238E27FC236}">
                <a16:creationId xmlns:a16="http://schemas.microsoft.com/office/drawing/2014/main" id="{EC5E9E24-1B72-4DAF-998C-5962627A2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794" y="2963141"/>
            <a:ext cx="3484970" cy="285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0" name="Picture 8" descr="White-breasted Nuthatch | State of Tennessee, Wildlife Resources Agency">
            <a:extLst>
              <a:ext uri="{FF2B5EF4-FFF2-40B4-BE49-F238E27FC236}">
                <a16:creationId xmlns:a16="http://schemas.microsoft.com/office/drawing/2014/main" id="{5C78889F-4704-4B71-BEC8-571B3EB63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88171"/>
            <a:ext cx="2428875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916236"/>
      </p:ext>
    </p:extLst>
  </p:cSld>
  <p:clrMapOvr>
    <a:masterClrMapping/>
  </p:clrMapOvr>
  <p:transition spd="med" advClick="0" advTm="4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2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86403-8DD2-4B25-AE3C-BEBFBC0AB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786" y="689994"/>
            <a:ext cx="3932237" cy="1340142"/>
          </a:xfrm>
        </p:spPr>
        <p:txBody>
          <a:bodyPr>
            <a:normAutofit fontScale="92500"/>
          </a:bodyPr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Downey Woodpecker</a:t>
            </a:r>
          </a:p>
        </p:txBody>
      </p:sp>
      <p:pic>
        <p:nvPicPr>
          <p:cNvPr id="7" name="Downy Woodpecker 02 Calls (Eastern) US-NY">
            <a:hlinkClick r:id="" action="ppaction://media"/>
            <a:extLst>
              <a:ext uri="{FF2B5EF4-FFF2-40B4-BE49-F238E27FC236}">
                <a16:creationId xmlns:a16="http://schemas.microsoft.com/office/drawing/2014/main" id="{C147C2FA-58A7-49B1-AE88-9279D1C418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43300" y="1382640"/>
            <a:ext cx="609600" cy="609600"/>
          </a:xfrm>
          <a:prstGeom prst="rect">
            <a:avLst/>
          </a:prstGeom>
        </p:spPr>
      </p:pic>
      <p:pic>
        <p:nvPicPr>
          <p:cNvPr id="37890" name="Picture 2" descr="17 Woodpecker Species in the United States! (ID Guide) - Bird Watching HQ">
            <a:extLst>
              <a:ext uri="{FF2B5EF4-FFF2-40B4-BE49-F238E27FC236}">
                <a16:creationId xmlns:a16="http://schemas.microsoft.com/office/drawing/2014/main" id="{313099ED-3A00-44ED-824C-74CD29372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63" y="3307807"/>
            <a:ext cx="5941693" cy="311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4" name="Picture 6" descr="Downy Woodpecker eating “Bark Butter” | Birds of New England.com">
            <a:extLst>
              <a:ext uri="{FF2B5EF4-FFF2-40B4-BE49-F238E27FC236}">
                <a16:creationId xmlns:a16="http://schemas.microsoft.com/office/drawing/2014/main" id="{C42E0233-904C-49EA-943E-92B94CB39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170" y="387032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6" name="Picture 8" descr="Downy Woodpecker Facts, Information, Photos, and Habitat">
            <a:extLst>
              <a:ext uri="{FF2B5EF4-FFF2-40B4-BE49-F238E27FC236}">
                <a16:creationId xmlns:a16="http://schemas.microsoft.com/office/drawing/2014/main" id="{2FD7737A-C321-485B-9B5B-E7050A274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494" y="689994"/>
            <a:ext cx="3558244" cy="299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587064"/>
      </p:ext>
    </p:extLst>
  </p:cSld>
  <p:clrMapOvr>
    <a:masterClrMapping/>
  </p:clrMapOvr>
  <p:transition spd="med" advClick="0" advTm="4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outdoor, bird, woodpecker, standing&#10;&#10;Description automatically generated">
            <a:extLst>
              <a:ext uri="{FF2B5EF4-FFF2-40B4-BE49-F238E27FC236}">
                <a16:creationId xmlns:a16="http://schemas.microsoft.com/office/drawing/2014/main" id="{93703256-D522-42E7-8F5D-11D794B9A7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" r="2569"/>
          <a:stretch>
            <a:fillRect/>
          </a:stretch>
        </p:blipFill>
        <p:spPr>
          <a:xfrm>
            <a:off x="3110059" y="3363370"/>
            <a:ext cx="4151240" cy="291159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12883-D38C-4D26-8CF8-A96FB65EE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5776" y="1198577"/>
            <a:ext cx="3932237" cy="1143000"/>
          </a:xfrm>
        </p:spPr>
        <p:txBody>
          <a:bodyPr/>
          <a:lstStyle/>
          <a:p>
            <a:pPr algn="ctr"/>
            <a:endParaRPr lang="en-US" dirty="0"/>
          </a:p>
          <a:p>
            <a:pPr algn="ctr"/>
            <a:r>
              <a:rPr lang="en-US" sz="3600" dirty="0"/>
              <a:t>Hairy Woodpecker</a:t>
            </a:r>
          </a:p>
        </p:txBody>
      </p:sp>
      <p:pic>
        <p:nvPicPr>
          <p:cNvPr id="7" name="Hairy Woodpecker 02 Calls (Eastern) US-MD">
            <a:hlinkClick r:id="" action="ppaction://media"/>
            <a:extLst>
              <a:ext uri="{FF2B5EF4-FFF2-40B4-BE49-F238E27FC236}">
                <a16:creationId xmlns:a16="http://schemas.microsoft.com/office/drawing/2014/main" id="{CA7C44F2-E33A-43DD-B9A8-3BE9A6B7F5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86806" y="3657600"/>
            <a:ext cx="609600" cy="609600"/>
          </a:xfrm>
          <a:prstGeom prst="rect">
            <a:avLst/>
          </a:prstGeom>
        </p:spPr>
      </p:pic>
      <p:pic>
        <p:nvPicPr>
          <p:cNvPr id="8194" name="Picture 2" descr="Hairy Woodpecker | Bird Gallery | Houston Audubon">
            <a:extLst>
              <a:ext uri="{FF2B5EF4-FFF2-40B4-BE49-F238E27FC236}">
                <a16:creationId xmlns:a16="http://schemas.microsoft.com/office/drawing/2014/main" id="{79A6E41A-F81A-4515-B917-70C7DAB9A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967" y="723375"/>
            <a:ext cx="3305074" cy="496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762F3E-B81A-4572-87B9-31A53AA0BC77}"/>
              </a:ext>
            </a:extLst>
          </p:cNvPr>
          <p:cNvSpPr txBox="1"/>
          <p:nvPr/>
        </p:nvSpPr>
        <p:spPr>
          <a:xfrm>
            <a:off x="7057238" y="158541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Male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2F3A45-B6A9-42BA-BA9B-574F9D9124BC}"/>
              </a:ext>
            </a:extLst>
          </p:cNvPr>
          <p:cNvSpPr txBox="1"/>
          <p:nvPr/>
        </p:nvSpPr>
        <p:spPr>
          <a:xfrm>
            <a:off x="-976992" y="5075270"/>
            <a:ext cx="6575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Female</a:t>
            </a:r>
          </a:p>
        </p:txBody>
      </p:sp>
    </p:spTree>
    <p:extLst>
      <p:ext uri="{BB962C8B-B14F-4D97-AF65-F5344CB8AC3E}">
        <p14:creationId xmlns:p14="http://schemas.microsoft.com/office/powerpoint/2010/main" val="2725809102"/>
      </p:ext>
    </p:extLst>
  </p:cSld>
  <p:clrMapOvr>
    <a:masterClrMapping/>
  </p:clrMapOvr>
  <p:transition spd="med" advClick="0" advTm="4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FF711-FDD0-47C5-A994-2928FA9AE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52" y="457200"/>
            <a:ext cx="4126073" cy="1600200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Red-Bellied Woodpecker   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61774-D809-4285-AD02-50E62CBC7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356" y="631271"/>
            <a:ext cx="1961713" cy="1499533"/>
          </a:xfrm>
        </p:spPr>
        <p:txBody>
          <a:bodyPr>
            <a:normAutofit/>
          </a:bodyPr>
          <a:lstStyle/>
          <a:p>
            <a:pPr algn="ctr"/>
            <a:endParaRPr lang="en-US" sz="3600" dirty="0"/>
          </a:p>
          <a:p>
            <a:pPr algn="ctr"/>
            <a:r>
              <a:rPr lang="en-US" sz="1800" dirty="0"/>
              <a:t>Male</a:t>
            </a:r>
          </a:p>
        </p:txBody>
      </p:sp>
      <p:pic>
        <p:nvPicPr>
          <p:cNvPr id="10" name="Picture Placeholder 9" descr="A picture containing bird, outdoor, woodpecker, rock&#10;&#10;Description automatically generated">
            <a:extLst>
              <a:ext uri="{FF2B5EF4-FFF2-40B4-BE49-F238E27FC236}">
                <a16:creationId xmlns:a16="http://schemas.microsoft.com/office/drawing/2014/main" id="{FD065B03-2FC7-41B3-90BB-EBAB08C969E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2" r="16982"/>
          <a:stretch>
            <a:fillRect/>
          </a:stretch>
        </p:blipFill>
        <p:spPr>
          <a:xfrm>
            <a:off x="7961151" y="472201"/>
            <a:ext cx="3486515" cy="2752984"/>
          </a:xfrm>
        </p:spPr>
      </p:pic>
      <p:pic>
        <p:nvPicPr>
          <p:cNvPr id="11" name="Red-bellied Woodpecker 01 Calls US-NY">
            <a:hlinkClick r:id="" action="ppaction://media"/>
            <a:extLst>
              <a:ext uri="{FF2B5EF4-FFF2-40B4-BE49-F238E27FC236}">
                <a16:creationId xmlns:a16="http://schemas.microsoft.com/office/drawing/2014/main" id="{AB26E0EB-2E41-4429-8843-A3DCF6C6CD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0" y="1923050"/>
            <a:ext cx="609600" cy="609600"/>
          </a:xfrm>
          <a:prstGeom prst="rect">
            <a:avLst/>
          </a:prstGeom>
        </p:spPr>
      </p:pic>
      <p:pic>
        <p:nvPicPr>
          <p:cNvPr id="8" name="Picture Placeholder 5" descr="A picture containing bird, outdoor, woodpecker&#10;&#10;Description automatically generated">
            <a:extLst>
              <a:ext uri="{FF2B5EF4-FFF2-40B4-BE49-F238E27FC236}">
                <a16:creationId xmlns:a16="http://schemas.microsoft.com/office/drawing/2014/main" id="{D132E644-85E4-4174-9FE8-335B374FB3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" r="2569"/>
          <a:stretch>
            <a:fillRect/>
          </a:stretch>
        </p:blipFill>
        <p:spPr>
          <a:xfrm>
            <a:off x="807739" y="2815398"/>
            <a:ext cx="4540730" cy="35854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093E9F-C753-4B1F-AE7A-96C2F2EDBE76}"/>
              </a:ext>
            </a:extLst>
          </p:cNvPr>
          <p:cNvSpPr txBox="1"/>
          <p:nvPr/>
        </p:nvSpPr>
        <p:spPr>
          <a:xfrm>
            <a:off x="5285064" y="4608099"/>
            <a:ext cx="1809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Female</a:t>
            </a:r>
          </a:p>
        </p:txBody>
      </p:sp>
    </p:spTree>
    <p:extLst>
      <p:ext uri="{BB962C8B-B14F-4D97-AF65-F5344CB8AC3E}">
        <p14:creationId xmlns:p14="http://schemas.microsoft.com/office/powerpoint/2010/main" val="138723010"/>
      </p:ext>
    </p:extLst>
  </p:cSld>
  <p:clrMapOvr>
    <a:masterClrMapping/>
  </p:clrMapOvr>
  <p:transition spd="med" advClick="0" advTm="4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7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63E3B-8AB6-4F2B-A6B3-59584A910B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20" y="1736520"/>
            <a:ext cx="1231871" cy="444617"/>
          </a:xfrm>
        </p:spPr>
        <p:txBody>
          <a:bodyPr>
            <a:normAutofit fontScale="25000" lnSpcReduction="20000"/>
          </a:bodyPr>
          <a:lstStyle/>
          <a:p>
            <a:pPr algn="ctr"/>
            <a:endParaRPr lang="en-US" sz="3600" dirty="0"/>
          </a:p>
          <a:p>
            <a:pPr algn="ctr"/>
            <a:r>
              <a:rPr lang="en-US" sz="7200" dirty="0"/>
              <a:t>Male</a:t>
            </a:r>
          </a:p>
        </p:txBody>
      </p:sp>
      <p:pic>
        <p:nvPicPr>
          <p:cNvPr id="12" name="Picture Placeholder 11" descr="A red bird on a wood surface&#10;&#10;Description automatically generated with medium confidence">
            <a:extLst>
              <a:ext uri="{FF2B5EF4-FFF2-40B4-BE49-F238E27FC236}">
                <a16:creationId xmlns:a16="http://schemas.microsoft.com/office/drawing/2014/main" id="{7C5F8AB6-3E0C-447A-BBD0-1E0EDA6A058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" r="2514"/>
          <a:stretch>
            <a:fillRect/>
          </a:stretch>
        </p:blipFill>
        <p:spPr>
          <a:xfrm>
            <a:off x="6438891" y="685421"/>
            <a:ext cx="4098911" cy="3236537"/>
          </a:xfrm>
        </p:spPr>
      </p:pic>
      <p:pic>
        <p:nvPicPr>
          <p:cNvPr id="13" name="Northern Cardinal 01 Song US-NY - Copy">
            <a:hlinkClick r:id="" action="ppaction://media"/>
            <a:extLst>
              <a:ext uri="{FF2B5EF4-FFF2-40B4-BE49-F238E27FC236}">
                <a16:creationId xmlns:a16="http://schemas.microsoft.com/office/drawing/2014/main" id="{DECBA579-CD93-43AE-BBA2-E52012FD12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39888" y="1876337"/>
            <a:ext cx="609600" cy="609600"/>
          </a:xfrm>
          <a:prstGeom prst="rect">
            <a:avLst/>
          </a:prstGeom>
        </p:spPr>
      </p:pic>
      <p:pic>
        <p:nvPicPr>
          <p:cNvPr id="14" name="Northern Cardinal 02 Song US-NY">
            <a:hlinkClick r:id="" action="ppaction://media"/>
            <a:extLst>
              <a:ext uri="{FF2B5EF4-FFF2-40B4-BE49-F238E27FC236}">
                <a16:creationId xmlns:a16="http://schemas.microsoft.com/office/drawing/2014/main" id="{45A53B11-A302-4459-980F-0CB8D6FC729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68787" y="1876337"/>
            <a:ext cx="609600" cy="6096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C6E8B16-AAAB-495F-BC43-8955BF08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Northern Cardinal       </a:t>
            </a:r>
            <a:br>
              <a:rPr lang="en-US" sz="3200" dirty="0"/>
            </a:br>
            <a:endParaRPr lang="en-US" dirty="0"/>
          </a:p>
        </p:txBody>
      </p:sp>
      <p:pic>
        <p:nvPicPr>
          <p:cNvPr id="9" name="Picture Placeholder 8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4A07F890-8AAD-4361-947E-A79DD41ED6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670303" y="2808485"/>
            <a:ext cx="4271205" cy="33725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D8A833E-8FD4-4C4C-97BC-6428D4F7765F}"/>
              </a:ext>
            </a:extLst>
          </p:cNvPr>
          <p:cNvSpPr txBox="1"/>
          <p:nvPr/>
        </p:nvSpPr>
        <p:spPr>
          <a:xfrm>
            <a:off x="2775654" y="4851310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Female</a:t>
            </a:r>
          </a:p>
        </p:txBody>
      </p:sp>
    </p:spTree>
    <p:extLst>
      <p:ext uri="{BB962C8B-B14F-4D97-AF65-F5344CB8AC3E}">
        <p14:creationId xmlns:p14="http://schemas.microsoft.com/office/powerpoint/2010/main" val="3825696758"/>
      </p:ext>
    </p:extLst>
  </p:cSld>
  <p:clrMapOvr>
    <a:masterClrMapping/>
  </p:clrMapOvr>
  <p:transition spd="med" advClick="0" advTm="4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6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648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lue Jay 15 Calls US-NY">
            <a:hlinkClick r:id="" action="ppaction://media"/>
            <a:extLst>
              <a:ext uri="{FF2B5EF4-FFF2-40B4-BE49-F238E27FC236}">
                <a16:creationId xmlns:a16="http://schemas.microsoft.com/office/drawing/2014/main" id="{0E108F71-48FF-4009-A880-6A7C55F82B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29183" y="1752600"/>
            <a:ext cx="609600" cy="609600"/>
          </a:xfrm>
          <a:prstGeom prst="rect">
            <a:avLst/>
          </a:prstGeom>
        </p:spPr>
      </p:pic>
      <p:pic>
        <p:nvPicPr>
          <p:cNvPr id="5" name="Blue Jay 06 Calls US-FL">
            <a:hlinkClick r:id="" action="ppaction://media"/>
            <a:extLst>
              <a:ext uri="{FF2B5EF4-FFF2-40B4-BE49-F238E27FC236}">
                <a16:creationId xmlns:a16="http://schemas.microsoft.com/office/drawing/2014/main" id="{FB61DB79-022A-49A0-9FC4-FC4CDA32C6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64040" y="1752600"/>
            <a:ext cx="609600" cy="609600"/>
          </a:xfrm>
          <a:prstGeom prst="rect">
            <a:avLst/>
          </a:prstGeom>
        </p:spPr>
      </p:pic>
      <p:pic>
        <p:nvPicPr>
          <p:cNvPr id="9222" name="Picture 6" descr="Species Spotlight: Blue Jay">
            <a:extLst>
              <a:ext uri="{FF2B5EF4-FFF2-40B4-BE49-F238E27FC236}">
                <a16:creationId xmlns:a16="http://schemas.microsoft.com/office/drawing/2014/main" id="{D97C7C8E-64CF-46C5-820F-D3123BAC6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31" y="3504501"/>
            <a:ext cx="4582904" cy="282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CC141325-52AE-4EC3-AA0F-54F12E0B2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Blue Jay</a:t>
            </a:r>
            <a:br>
              <a:rPr lang="en-US" sz="3200" dirty="0"/>
            </a:br>
            <a:endParaRPr lang="en-US" dirty="0"/>
          </a:p>
        </p:txBody>
      </p:sp>
      <p:pic>
        <p:nvPicPr>
          <p:cNvPr id="9224" name="Picture 8" descr="Blue Jays Are a Bird Watchers' Favorite | Lyric Wild Bird Food">
            <a:extLst>
              <a:ext uri="{FF2B5EF4-FFF2-40B4-BE49-F238E27FC236}">
                <a16:creationId xmlns:a16="http://schemas.microsoft.com/office/drawing/2014/main" id="{433969DC-4353-4FC0-89D7-0FE6BC717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498" y="992697"/>
            <a:ext cx="5292524" cy="275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529088"/>
      </p:ext>
    </p:extLst>
  </p:cSld>
  <p:clrMapOvr>
    <a:masterClrMapping/>
  </p:clrMapOvr>
  <p:transition spd="med" advClick="0" advTm="4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2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B0CFD24-AB3D-4AC8-A1EB-0E3B8F30F72A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BD7A250-600A-403A-84A2-DCEE1B8E3E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" r="3511"/>
          <a:stretch>
            <a:fillRect/>
          </a:stretch>
        </p:blipFill>
        <p:spPr>
          <a:xfrm>
            <a:off x="5183188" y="1004203"/>
            <a:ext cx="6172200" cy="487362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A3C8C-642E-419E-A906-66D819F87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908108"/>
            <a:ext cx="3932237" cy="2120317"/>
          </a:xfrm>
        </p:spPr>
        <p:txBody>
          <a:bodyPr>
            <a:normAutofit/>
          </a:bodyPr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Red-Winged Blackbird</a:t>
            </a:r>
          </a:p>
        </p:txBody>
      </p:sp>
      <p:pic>
        <p:nvPicPr>
          <p:cNvPr id="3" name="Red-winged Blackbird 01 Song (Red-winged) US-MD">
            <a:hlinkClick r:id="" action="ppaction://media"/>
            <a:extLst>
              <a:ext uri="{FF2B5EF4-FFF2-40B4-BE49-F238E27FC236}">
                <a16:creationId xmlns:a16="http://schemas.microsoft.com/office/drawing/2014/main" id="{D77CF159-61DB-4E5F-8BEB-8DE14C2EAA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70632" y="4645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19561"/>
      </p:ext>
    </p:extLst>
  </p:cSld>
  <p:clrMapOvr>
    <a:masterClrMapping/>
  </p:clrMapOvr>
  <p:transition spd="med" advClick="0" advTm="4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4CBB1-A9A6-466B-A015-358F59CF5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9920" y="1084277"/>
            <a:ext cx="3932237" cy="1776369"/>
          </a:xfrm>
        </p:spPr>
        <p:txBody>
          <a:bodyPr>
            <a:normAutofit/>
          </a:bodyPr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European Starling</a:t>
            </a:r>
          </a:p>
        </p:txBody>
      </p:sp>
      <p:pic>
        <p:nvPicPr>
          <p:cNvPr id="3" name="European Starling 03 Song NL-NH">
            <a:hlinkClick r:id="" action="ppaction://media"/>
            <a:extLst>
              <a:ext uri="{FF2B5EF4-FFF2-40B4-BE49-F238E27FC236}">
                <a16:creationId xmlns:a16="http://schemas.microsoft.com/office/drawing/2014/main" id="{47497DA1-E2A8-4716-A525-1B77F32770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66439" y="3756025"/>
            <a:ext cx="609600" cy="609600"/>
          </a:xfrm>
          <a:prstGeom prst="rect">
            <a:avLst/>
          </a:prstGeom>
        </p:spPr>
      </p:pic>
      <p:pic>
        <p:nvPicPr>
          <p:cNvPr id="11266" name="Picture 2" descr="Starling success traced to rapid adaptation | EurekAlert! Science News">
            <a:extLst>
              <a:ext uri="{FF2B5EF4-FFF2-40B4-BE49-F238E27FC236}">
                <a16:creationId xmlns:a16="http://schemas.microsoft.com/office/drawing/2014/main" id="{DBCFE3D8-A908-4BBF-8357-F88B37EEB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51" y="1204912"/>
            <a:ext cx="4291841" cy="272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813754"/>
      </p:ext>
    </p:extLst>
  </p:cSld>
  <p:clrMapOvr>
    <a:masterClrMapping/>
  </p:clrMapOvr>
  <p:transition spd="med" advClick="0" advTm="4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625B2-45A5-4253-B4D6-3394847682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9121" y="782273"/>
            <a:ext cx="3932237" cy="1650534"/>
          </a:xfrm>
        </p:spPr>
        <p:txBody>
          <a:bodyPr>
            <a:normAutofit/>
          </a:bodyPr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Common Grackle</a:t>
            </a:r>
          </a:p>
        </p:txBody>
      </p:sp>
      <p:pic>
        <p:nvPicPr>
          <p:cNvPr id="3" name="Common Grackle 10 Calls US-NY">
            <a:hlinkClick r:id="" action="ppaction://media"/>
            <a:extLst>
              <a:ext uri="{FF2B5EF4-FFF2-40B4-BE49-F238E27FC236}">
                <a16:creationId xmlns:a16="http://schemas.microsoft.com/office/drawing/2014/main" id="{CB7203AA-B8AA-485F-BDE1-9F05106C9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20298" y="3857625"/>
            <a:ext cx="609600" cy="609600"/>
          </a:xfrm>
          <a:prstGeom prst="rect">
            <a:avLst/>
          </a:prstGeom>
        </p:spPr>
      </p:pic>
      <p:pic>
        <p:nvPicPr>
          <p:cNvPr id="12290" name="Picture 2" descr="Common Grackle - eBird">
            <a:extLst>
              <a:ext uri="{FF2B5EF4-FFF2-40B4-BE49-F238E27FC236}">
                <a16:creationId xmlns:a16="http://schemas.microsoft.com/office/drawing/2014/main" id="{708E69F8-5F58-481C-AB00-C1017F9A7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631" y="1179615"/>
            <a:ext cx="2830191" cy="211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Grackle with a snackle - FeederWatch">
            <a:extLst>
              <a:ext uri="{FF2B5EF4-FFF2-40B4-BE49-F238E27FC236}">
                <a16:creationId xmlns:a16="http://schemas.microsoft.com/office/drawing/2014/main" id="{3A55EE6F-0B86-4B97-86A4-70440A8F5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466" y="3668392"/>
            <a:ext cx="2171700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ommon Grackle, adult eating an orange - Animal &amp;amp; Insect Photos - Julie L.  Brown Photography">
            <a:extLst>
              <a:ext uri="{FF2B5EF4-FFF2-40B4-BE49-F238E27FC236}">
                <a16:creationId xmlns:a16="http://schemas.microsoft.com/office/drawing/2014/main" id="{8F97C303-13DC-49D0-90E4-E2C347189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410" y="4030342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725654"/>
      </p:ext>
    </p:extLst>
  </p:cSld>
  <p:clrMapOvr>
    <a:masterClrMapping/>
  </p:clrMapOvr>
  <p:transition spd="med" advClick="0" advTm="4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squirrel eating a piece of food&#10;&#10;Description automatically generated with low confidence">
            <a:extLst>
              <a:ext uri="{FF2B5EF4-FFF2-40B4-BE49-F238E27FC236}">
                <a16:creationId xmlns:a16="http://schemas.microsoft.com/office/drawing/2014/main" id="{4774AD58-7AA9-4723-ADDC-41358851EC6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9" r="14539"/>
          <a:stretch>
            <a:fillRect/>
          </a:stretch>
        </p:blipFill>
        <p:spPr>
          <a:xfrm>
            <a:off x="5562001" y="987425"/>
            <a:ext cx="3092131" cy="244157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3C342-EE5C-4ADC-8745-62D10E0686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335" y="799051"/>
            <a:ext cx="3935413" cy="3811588"/>
          </a:xfrm>
        </p:spPr>
        <p:txBody>
          <a:bodyPr/>
          <a:lstStyle/>
          <a:p>
            <a:endParaRPr lang="en-US" dirty="0"/>
          </a:p>
          <a:p>
            <a:pPr algn="ctr"/>
            <a:r>
              <a:rPr lang="en-US" sz="3600" dirty="0"/>
              <a:t>Grey Squirrel</a:t>
            </a:r>
          </a:p>
          <a:p>
            <a:pPr marL="342900" indent="-342900">
              <a:buFont typeface="+mj-lt"/>
              <a:buAutoNum type="arabicPeriod"/>
            </a:pPr>
            <a:endParaRPr lang="en-US" sz="1800" dirty="0"/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To keep off feeder six feet off the ground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Ten feet from a place they can jump from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Pole Baffle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Squirrel resistant feeder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Pepper laced feed</a:t>
            </a:r>
          </a:p>
        </p:txBody>
      </p:sp>
      <p:pic>
        <p:nvPicPr>
          <p:cNvPr id="13314" name="Picture 2" descr="6 Squirrel Proof Bird Feeders [That ACTUALLY Work!] - Bird Watching HQ">
            <a:extLst>
              <a:ext uri="{FF2B5EF4-FFF2-40B4-BE49-F238E27FC236}">
                <a16:creationId xmlns:a16="http://schemas.microsoft.com/office/drawing/2014/main" id="{C6F1AD98-312E-4F2E-9765-036B71B48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413" y="3893920"/>
            <a:ext cx="3529741" cy="197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ow to Keep Squirrels Out of Bird Feeders">
            <a:extLst>
              <a:ext uri="{FF2B5EF4-FFF2-40B4-BE49-F238E27FC236}">
                <a16:creationId xmlns:a16="http://schemas.microsoft.com/office/drawing/2014/main" id="{1FB2F343-FD91-4E3B-991B-2684FCF9A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014" y="2934239"/>
            <a:ext cx="3779194" cy="232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648061"/>
      </p:ext>
    </p:extLst>
  </p:cSld>
  <p:clrMapOvr>
    <a:masterClrMapping/>
  </p:clrMapOvr>
  <p:transition spd="med" advClick="0" advTm="45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62</Words>
  <Application>Microsoft Office PowerPoint</Application>
  <PresentationFormat>Widescreen</PresentationFormat>
  <Paragraphs>35</Paragraphs>
  <Slides>12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Feeder Birds of Cossayuna</vt:lpstr>
      <vt:lpstr>PowerPoint Presentation</vt:lpstr>
      <vt:lpstr>PowerPoint Presentation</vt:lpstr>
      <vt:lpstr>PowerPoint Presentation</vt:lpstr>
      <vt:lpstr>PowerPoint Presentation</vt:lpstr>
      <vt:lpstr>Red-Bellied Woodpecker    </vt:lpstr>
      <vt:lpstr>Northern Cardinal        </vt:lpstr>
      <vt:lpstr>Blue Jay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Cheryl Stanford-Smith</dc:creator>
  <cp:lastModifiedBy>john felicetti</cp:lastModifiedBy>
  <cp:revision>4</cp:revision>
  <dcterms:created xsi:type="dcterms:W3CDTF">2021-07-06T16:21:05Z</dcterms:created>
  <dcterms:modified xsi:type="dcterms:W3CDTF">2021-11-11T01:50:46Z</dcterms:modified>
</cp:coreProperties>
</file>